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3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Comparatif des charge</a:t>
            </a:r>
            <a:r>
              <a:rPr lang="en-US" baseline="0"/>
              <a:t>s entre 2023 et 2024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Feuil1!$B$5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Feuil1!$A$6:$A$18</c:f>
              <c:strCache>
                <c:ptCount val="13"/>
                <c:pt idx="0">
                  <c:v>Achats prestations pour activités</c:v>
                </c:pt>
                <c:pt idx="1">
                  <c:v>Achats matériels pour activités</c:v>
                </c:pt>
                <c:pt idx="2">
                  <c:v>Achats de fournitures</c:v>
                </c:pt>
                <c:pt idx="3">
                  <c:v>Achats pour revente</c:v>
                </c:pt>
                <c:pt idx="4">
                  <c:v>Assurance</c:v>
                </c:pt>
                <c:pt idx="5">
                  <c:v>Entretien et réparations</c:v>
                </c:pt>
                <c:pt idx="6">
                  <c:v>Locations</c:v>
                </c:pt>
                <c:pt idx="7">
                  <c:v>Publicité</c:v>
                </c:pt>
                <c:pt idx="8">
                  <c:v>Frais postaux</c:v>
                </c:pt>
                <c:pt idx="9">
                  <c:v>Frais bancaire</c:v>
                </c:pt>
                <c:pt idx="10">
                  <c:v>Déplacements, missions</c:v>
                </c:pt>
                <c:pt idx="11">
                  <c:v>Divers</c:v>
                </c:pt>
                <c:pt idx="12">
                  <c:v>Aides financières octroyées</c:v>
                </c:pt>
              </c:strCache>
            </c:strRef>
          </c:cat>
          <c:val>
            <c:numRef>
              <c:f>Feuil1!$B$6:$B$18</c:f>
              <c:numCache>
                <c:formatCode>_("€"* #,##0.00_);_("€"* \(#,##0.00\);_("€"* "-"??_);_(@_)</c:formatCode>
                <c:ptCount val="13"/>
                <c:pt idx="0">
                  <c:v>369.9</c:v>
                </c:pt>
                <c:pt idx="1">
                  <c:v>8439.59</c:v>
                </c:pt>
                <c:pt idx="2">
                  <c:v>141.5</c:v>
                </c:pt>
                <c:pt idx="3">
                  <c:v>4812.37</c:v>
                </c:pt>
                <c:pt idx="4">
                  <c:v>283.58</c:v>
                </c:pt>
                <c:pt idx="5">
                  <c:v>0</c:v>
                </c:pt>
                <c:pt idx="6">
                  <c:v>0</c:v>
                </c:pt>
                <c:pt idx="7">
                  <c:v>63.6</c:v>
                </c:pt>
                <c:pt idx="8">
                  <c:v>84.99</c:v>
                </c:pt>
                <c:pt idx="9">
                  <c:v>225.45</c:v>
                </c:pt>
                <c:pt idx="10">
                  <c:v>163.11000000000001</c:v>
                </c:pt>
                <c:pt idx="11">
                  <c:v>90</c:v>
                </c:pt>
                <c:pt idx="12">
                  <c:v>67120.81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CB-4D60-97EB-ED0FB13BA7E0}"/>
            </c:ext>
          </c:extLst>
        </c:ser>
        <c:ser>
          <c:idx val="1"/>
          <c:order val="1"/>
          <c:tx>
            <c:strRef>
              <c:f>Feuil1!$C$5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Feuil1!$A$6:$A$18</c:f>
              <c:strCache>
                <c:ptCount val="13"/>
                <c:pt idx="0">
                  <c:v>Achats prestations pour activités</c:v>
                </c:pt>
                <c:pt idx="1">
                  <c:v>Achats matériels pour activités</c:v>
                </c:pt>
                <c:pt idx="2">
                  <c:v>Achats de fournitures</c:v>
                </c:pt>
                <c:pt idx="3">
                  <c:v>Achats pour revente</c:v>
                </c:pt>
                <c:pt idx="4">
                  <c:v>Assurance</c:v>
                </c:pt>
                <c:pt idx="5">
                  <c:v>Entretien et réparations</c:v>
                </c:pt>
                <c:pt idx="6">
                  <c:v>Locations</c:v>
                </c:pt>
                <c:pt idx="7">
                  <c:v>Publicité</c:v>
                </c:pt>
                <c:pt idx="8">
                  <c:v>Frais postaux</c:v>
                </c:pt>
                <c:pt idx="9">
                  <c:v>Frais bancaire</c:v>
                </c:pt>
                <c:pt idx="10">
                  <c:v>Déplacements, missions</c:v>
                </c:pt>
                <c:pt idx="11">
                  <c:v>Divers</c:v>
                </c:pt>
                <c:pt idx="12">
                  <c:v>Aides financières octroyées</c:v>
                </c:pt>
              </c:strCache>
            </c:strRef>
          </c:cat>
          <c:val>
            <c:numRef>
              <c:f>Feuil1!$C$6:$C$18</c:f>
              <c:numCache>
                <c:formatCode>_("€"* #,##0.00_);_("€"* \(#,##0.00\);_("€"* "-"??_);_(@_)</c:formatCode>
                <c:ptCount val="13"/>
                <c:pt idx="0">
                  <c:v>53.52</c:v>
                </c:pt>
                <c:pt idx="1">
                  <c:v>5643.34</c:v>
                </c:pt>
                <c:pt idx="2">
                  <c:v>912.72</c:v>
                </c:pt>
                <c:pt idx="3">
                  <c:v>4294.28</c:v>
                </c:pt>
                <c:pt idx="4">
                  <c:v>0</c:v>
                </c:pt>
                <c:pt idx="5">
                  <c:v>778.5</c:v>
                </c:pt>
                <c:pt idx="6">
                  <c:v>1835.96</c:v>
                </c:pt>
                <c:pt idx="7">
                  <c:v>512.41999999999996</c:v>
                </c:pt>
                <c:pt idx="8">
                  <c:v>37</c:v>
                </c:pt>
                <c:pt idx="9">
                  <c:v>229.5</c:v>
                </c:pt>
                <c:pt idx="10">
                  <c:v>1586.17</c:v>
                </c:pt>
                <c:pt idx="11">
                  <c:v>90</c:v>
                </c:pt>
                <c:pt idx="12">
                  <c:v>55861.62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CB-4D60-97EB-ED0FB13BA7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514944"/>
        <c:axId val="32522624"/>
        <c:axId val="0"/>
      </c:bar3DChart>
      <c:catAx>
        <c:axId val="32514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522624"/>
        <c:crosses val="autoZero"/>
        <c:auto val="1"/>
        <c:lblAlgn val="ctr"/>
        <c:lblOffset val="100"/>
        <c:noMultiLvlLbl val="0"/>
      </c:catAx>
      <c:valAx>
        <c:axId val="32522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€&quot;* #,##0.00_);_(&quot;€&quot;* \(#,##0.00\);_(&quot;€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51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Comparatif des Produits entre 2023 et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Feuil1!$B$24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Feuil1!$A$25:$A$30</c:f>
              <c:strCache>
                <c:ptCount val="6"/>
                <c:pt idx="0">
                  <c:v> Ventes produits finis </c:v>
                </c:pt>
                <c:pt idx="1">
                  <c:v> Manifestations </c:v>
                </c:pt>
                <c:pt idx="2">
                  <c:v> Parrainages </c:v>
                </c:pt>
                <c:pt idx="3">
                  <c:v> Dons, mécenat </c:v>
                </c:pt>
                <c:pt idx="4">
                  <c:v> Adhésions </c:v>
                </c:pt>
                <c:pt idx="5">
                  <c:v> Produits exceptionnels </c:v>
                </c:pt>
              </c:strCache>
            </c:strRef>
          </c:cat>
          <c:val>
            <c:numRef>
              <c:f>Feuil1!$B$25:$B$30</c:f>
              <c:numCache>
                <c:formatCode>_("€"* #,##0.00_);_("€"* \(#,##0.00\);_("€"* "-"??_);_(@_)</c:formatCode>
                <c:ptCount val="6"/>
                <c:pt idx="0">
                  <c:v>8539.7000000000007</c:v>
                </c:pt>
                <c:pt idx="1">
                  <c:v>25220.36</c:v>
                </c:pt>
                <c:pt idx="2">
                  <c:v>31931.22</c:v>
                </c:pt>
                <c:pt idx="3">
                  <c:v>17369.71</c:v>
                </c:pt>
                <c:pt idx="4">
                  <c:v>1715.4</c:v>
                </c:pt>
                <c:pt idx="5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52-47F6-B72C-294B52150E82}"/>
            </c:ext>
          </c:extLst>
        </c:ser>
        <c:ser>
          <c:idx val="1"/>
          <c:order val="1"/>
          <c:tx>
            <c:strRef>
              <c:f>Feuil1!$C$24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Feuil1!$A$25:$A$30</c:f>
              <c:strCache>
                <c:ptCount val="6"/>
                <c:pt idx="0">
                  <c:v> Ventes produits finis </c:v>
                </c:pt>
                <c:pt idx="1">
                  <c:v> Manifestations </c:v>
                </c:pt>
                <c:pt idx="2">
                  <c:v> Parrainages </c:v>
                </c:pt>
                <c:pt idx="3">
                  <c:v> Dons, mécenat </c:v>
                </c:pt>
                <c:pt idx="4">
                  <c:v> Adhésions </c:v>
                </c:pt>
                <c:pt idx="5">
                  <c:v> Produits exceptionnels </c:v>
                </c:pt>
              </c:strCache>
            </c:strRef>
          </c:cat>
          <c:val>
            <c:numRef>
              <c:f>Feuil1!$C$25:$C$30</c:f>
              <c:numCache>
                <c:formatCode>_("€"* #,##0.00_);_("€"* \(#,##0.00\);_("€"* "-"??_);_(@_)</c:formatCode>
                <c:ptCount val="6"/>
                <c:pt idx="0">
                  <c:v>7887.82</c:v>
                </c:pt>
                <c:pt idx="1">
                  <c:v>15951.25</c:v>
                </c:pt>
                <c:pt idx="2">
                  <c:v>46455.78</c:v>
                </c:pt>
                <c:pt idx="3">
                  <c:v>11327.46</c:v>
                </c:pt>
                <c:pt idx="4">
                  <c:v>1773.1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52-47F6-B72C-294B52150E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525984"/>
        <c:axId val="2064349280"/>
        <c:axId val="0"/>
      </c:bar3DChart>
      <c:catAx>
        <c:axId val="32525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64349280"/>
        <c:crosses val="autoZero"/>
        <c:auto val="1"/>
        <c:lblAlgn val="ctr"/>
        <c:lblOffset val="100"/>
        <c:noMultiLvlLbl val="0"/>
      </c:catAx>
      <c:valAx>
        <c:axId val="2064349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€&quot;* #,##0.00_);_(&quot;€&quot;* \(#,##0.00\);_(&quot;€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525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58EDBA-006B-CDA3-0E6C-E99736512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6E346A-06F3-84E4-EC7A-BB0173B989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64A501-ACDA-2098-12D5-2D2C9833F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70DB72-9481-ED7E-B2BC-4C0E7D362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648B17-96F5-9B94-0E3B-3C0812D1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76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B061C7-6ABD-FC1A-3F92-2C6F0295A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79876E6-5908-83DA-A180-A4DBA143E1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09ABD4-56BC-05C3-1836-1FDB6FB27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E3B46C-4C5B-745F-EB2D-18916934D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1C837F-9F29-76BC-A66D-B249C1E4B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432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7B2100B-23F8-5D8F-611A-99CFD6C96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F56460-2A9A-9D69-5782-0D8E9C5AF2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FD1E2F-8A3A-DB0C-FC39-0088A48B5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2D261E-C604-FAAF-86F7-7F8033D7C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1D118F-8926-D0A9-D488-BE58C6133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62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0E9764-9810-ECED-0B31-EF2810605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8CC07A-FE30-CDDF-7DCB-541BC869A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5AE8FE-C942-5D1F-E084-DDBF960D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B820FF-9958-8A8D-3A2B-EF1194C3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21223E-9258-A62A-474C-47B3F3FA5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17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013CD9-7110-9B45-768A-36647B04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9F7F7F1-9A75-761E-9743-43A596BBA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2E9FC0-5AD9-0BB1-FDE6-6B3CBF672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4A06FC-9CD9-8D8C-9ED8-F1E3F4C2D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EB2DFC-5010-F2DF-8FA0-F240F32F9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213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657DB0-1B28-05DB-FC2E-0D8F32A3F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174B28-F8AF-4E93-BED6-4E793328B9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DEBA7E-3E1B-5EAA-8B4B-713C868B5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39BB75-F945-6D3D-A60E-500F2451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1F7A427-F92E-879C-619B-8113338C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75E8B6-A255-F399-17A6-1CEECB873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43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06ED4C-93CE-1965-20EA-D0BA0B695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A6E04D-C60F-ACB0-D578-6D416FF12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B0B418-40CD-C82F-F730-5A109F3B7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D4971B0-4DAF-1269-70AF-728746C617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55BAAA3-FE5D-D018-B246-70EFD97830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CA5C222-E272-4E0A-6D31-3375F02A5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3136F50-AAEE-5184-C94F-90DA34D0A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6C82D09-1AB0-2780-A940-74411DDA3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692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D009BF-BD25-ED0D-47B0-D9B38FF5D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C32E537-B9BC-3B40-368D-ED761D84F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DA83017-4E5E-EDEB-27BA-35A4BE629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A8D528-F9F3-6580-2134-43B196C35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87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8B1E83B-1150-6951-4D5E-67644B4E7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4F27BB0-650D-B9E9-78DA-8FFE408D8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4A8C341-F9C6-C09D-E10C-88ABAE475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262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0D08A0-08A2-6395-C78E-856F7C2F1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061F7E-7BB6-039E-1CDD-3CE7C7DFF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DAF337-2A26-0AB3-451F-DAD398FAF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0D0D045-7044-2855-8BE5-6A1BC24D4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5B64BD-1890-7BA3-ACF7-3D96686F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41026E6-7A78-617D-F6C7-A5DA82595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080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2DC6E7-8738-7F73-27CF-280FEF31F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E0B2051-C655-FEDC-3705-BBB10E77AE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CADB68-0FA3-BFEF-21D1-FCDFA5A9B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AE8904-ED21-2E3A-19A8-4D0636985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594BC9-32D0-99DE-F1D7-F4FE3DACC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E02694-D8EE-5254-5727-861D7032A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62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4165A91-6697-74D1-F2D9-80E76DC84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6A98A1-DCE6-E827-BAC9-973907AB5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D247BC-6CFC-7AF4-B0F5-528839B9F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04634-9F76-4C94-8A4C-2A7CD5A02F41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1CC90A-B49D-C8A8-DDA9-81DB73E68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ABE3D3-9471-F903-3410-D77F2E24C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EA1C6-70F3-4AC4-AD27-173389103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99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5FF2C82-CD4A-93C3-35AB-215AF4F858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923" y="823866"/>
            <a:ext cx="7118766" cy="2107984"/>
          </a:xfrm>
          <a:prstGeom prst="rect">
            <a:avLst/>
          </a:prstGeom>
        </p:spPr>
      </p:pic>
      <p:sp>
        <p:nvSpPr>
          <p:cNvPr id="5" name="Titre 4">
            <a:extLst>
              <a:ext uri="{FF2B5EF4-FFF2-40B4-BE49-F238E27FC236}">
                <a16:creationId xmlns:a16="http://schemas.microsoft.com/office/drawing/2014/main" id="{0CC253AF-E132-E9CD-EE64-543919FE5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976" y="381961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sz="6000" b="1" dirty="0"/>
              <a:t>Assemblée générale 2025</a:t>
            </a:r>
            <a:br>
              <a:rPr lang="fr-FR" sz="6000" b="1" dirty="0"/>
            </a:br>
            <a:r>
              <a:rPr lang="fr-FR" sz="6000" b="1" dirty="0"/>
              <a:t>(Exercice 2024)</a:t>
            </a:r>
          </a:p>
        </p:txBody>
      </p:sp>
    </p:spTree>
    <p:extLst>
      <p:ext uri="{BB962C8B-B14F-4D97-AF65-F5344CB8AC3E}">
        <p14:creationId xmlns:p14="http://schemas.microsoft.com/office/powerpoint/2010/main" val="1564388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281532-1313-36EC-20BD-02F19C818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423" y="-128393"/>
            <a:ext cx="10515600" cy="1325563"/>
          </a:xfrm>
        </p:spPr>
        <p:txBody>
          <a:bodyPr/>
          <a:lstStyle/>
          <a:p>
            <a:pPr algn="ctr"/>
            <a:r>
              <a:rPr lang="fr-FR" dirty="0"/>
              <a:t>CHARGES 2024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A355469-529C-0891-6E64-67B48FD6384F}"/>
              </a:ext>
            </a:extLst>
          </p:cNvPr>
          <p:cNvSpPr txBox="1"/>
          <p:nvPr/>
        </p:nvSpPr>
        <p:spPr>
          <a:xfrm>
            <a:off x="5637320" y="297401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324D5BE-8994-2E8D-D8BE-6113E33428AC}"/>
              </a:ext>
            </a:extLst>
          </p:cNvPr>
          <p:cNvSpPr txBox="1"/>
          <p:nvPr/>
        </p:nvSpPr>
        <p:spPr>
          <a:xfrm>
            <a:off x="1379208" y="4978550"/>
            <a:ext cx="100050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Achat de fournitures : acquisition de matériel pour l’école</a:t>
            </a:r>
          </a:p>
          <a:p>
            <a:r>
              <a:rPr lang="fr-FR" dirty="0"/>
              <a:t>Location : containers</a:t>
            </a:r>
          </a:p>
          <a:p>
            <a:r>
              <a:rPr lang="fr-FR" dirty="0"/>
              <a:t>Publicité : + de flyers pour les manifestations</a:t>
            </a:r>
          </a:p>
          <a:p>
            <a:r>
              <a:rPr lang="fr-FR" dirty="0"/>
              <a:t>Déplacements, missions : Billet VISAL (remboursé en don par Eric + Frais pour l’inauguration de l’école</a:t>
            </a:r>
          </a:p>
          <a:p>
            <a:r>
              <a:rPr lang="fr-FR" dirty="0"/>
              <a:t>Aides octroyées : imputation du véhicule acheté en avril 2022 pour 4500 € enregistré en immobilisation, moins d’achat pour l’ouverture de l’école (gros œuvre).</a:t>
            </a:r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70575516-5D2E-6DD9-EDDF-D2D6D359CA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849521"/>
              </p:ext>
            </p:extLst>
          </p:nvPr>
        </p:nvGraphicFramePr>
        <p:xfrm>
          <a:off x="6983397" y="928428"/>
          <a:ext cx="4572000" cy="379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Flèche : bas 8">
            <a:extLst>
              <a:ext uri="{FF2B5EF4-FFF2-40B4-BE49-F238E27FC236}">
                <a16:creationId xmlns:a16="http://schemas.microsoft.com/office/drawing/2014/main" id="{7C233CF1-71AE-DAA5-34D8-0B855F3C9F30}"/>
              </a:ext>
            </a:extLst>
          </p:cNvPr>
          <p:cNvSpPr/>
          <p:nvPr/>
        </p:nvSpPr>
        <p:spPr>
          <a:xfrm rot="13294016">
            <a:off x="651288" y="5208951"/>
            <a:ext cx="306119" cy="54513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Accolade ouvrante 9">
            <a:extLst>
              <a:ext uri="{FF2B5EF4-FFF2-40B4-BE49-F238E27FC236}">
                <a16:creationId xmlns:a16="http://schemas.microsoft.com/office/drawing/2014/main" id="{6D092088-CAC5-5E59-08FB-2FA7F1E9951F}"/>
              </a:ext>
            </a:extLst>
          </p:cNvPr>
          <p:cNvSpPr/>
          <p:nvPr/>
        </p:nvSpPr>
        <p:spPr>
          <a:xfrm>
            <a:off x="1230507" y="5016650"/>
            <a:ext cx="297401" cy="10657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6FE15AD-9B82-6747-0525-45B6DA0348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225798"/>
              </p:ext>
            </p:extLst>
          </p:nvPr>
        </p:nvGraphicFramePr>
        <p:xfrm>
          <a:off x="749423" y="928428"/>
          <a:ext cx="5829300" cy="3829050"/>
        </p:xfrm>
        <a:graphic>
          <a:graphicData uri="http://schemas.openxmlformats.org/drawingml/2006/table">
            <a:tbl>
              <a:tblPr/>
              <a:tblGrid>
                <a:gridCol w="2548536">
                  <a:extLst>
                    <a:ext uri="{9D8B030D-6E8A-4147-A177-3AD203B41FA5}">
                      <a16:colId xmlns:a16="http://schemas.microsoft.com/office/drawing/2014/main" val="4141916749"/>
                    </a:ext>
                  </a:extLst>
                </a:gridCol>
                <a:gridCol w="1093588">
                  <a:extLst>
                    <a:ext uri="{9D8B030D-6E8A-4147-A177-3AD203B41FA5}">
                      <a16:colId xmlns:a16="http://schemas.microsoft.com/office/drawing/2014/main" val="2766553159"/>
                    </a:ext>
                  </a:extLst>
                </a:gridCol>
                <a:gridCol w="1093588">
                  <a:extLst>
                    <a:ext uri="{9D8B030D-6E8A-4147-A177-3AD203B41FA5}">
                      <a16:colId xmlns:a16="http://schemas.microsoft.com/office/drawing/2014/main" val="3630412554"/>
                    </a:ext>
                  </a:extLst>
                </a:gridCol>
                <a:gridCol w="1093588">
                  <a:extLst>
                    <a:ext uri="{9D8B030D-6E8A-4147-A177-3AD203B41FA5}">
                      <a16:colId xmlns:a16="http://schemas.microsoft.com/office/drawing/2014/main" val="3364797400"/>
                    </a:ext>
                  </a:extLst>
                </a:gridCol>
              </a:tblGrid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1395939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Achats prestations pour activités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370 €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54 €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85,53%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2924154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Achats matériels pour activités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8 440 €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6 826 €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19,12%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450675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Achats de fournitures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142 €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913 €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545,00%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2346383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Achats pour revente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4 812 €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4 294 €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10,76%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3475258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Assurance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284 €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-  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198117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Entretien et réparations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-  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779 €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6040433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-  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1 836 €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89322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Publicité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64 €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512 €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705,60%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432273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Frais postaux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85 €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37 €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56,46%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520515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Frais bancaire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225 €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248 €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48382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Déplacements, missions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163 €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1 586 €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872,45%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8273390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Divers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90 €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90 €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4471378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Aides financières octroyées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67 121 €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62 858 €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6,35%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6789343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CHARGES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81 795 €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80 033 €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388600"/>
                          </a:solidFill>
                          <a:effectLst/>
                          <a:latin typeface="Calibri" panose="020F0502020204030204" pitchFamily="34" charset="0"/>
                        </a:rPr>
                        <a:t>2,150%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914351"/>
                  </a:ext>
                </a:extLst>
              </a:tr>
            </a:tbl>
          </a:graphicData>
        </a:graphic>
      </p:graphicFrame>
      <p:sp>
        <p:nvSpPr>
          <p:cNvPr id="4" name="Flèche : bas 3">
            <a:extLst>
              <a:ext uri="{FF2B5EF4-FFF2-40B4-BE49-F238E27FC236}">
                <a16:creationId xmlns:a16="http://schemas.microsoft.com/office/drawing/2014/main" id="{55744F09-F611-E574-CA52-9C62294FB454}"/>
              </a:ext>
            </a:extLst>
          </p:cNvPr>
          <p:cNvSpPr/>
          <p:nvPr/>
        </p:nvSpPr>
        <p:spPr>
          <a:xfrm rot="19199985">
            <a:off x="688192" y="5964187"/>
            <a:ext cx="306119" cy="54513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855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FF3D56-A505-12D7-9781-81AA84320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2880"/>
            <a:ext cx="10515600" cy="701903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PRODUITS 2024</a:t>
            </a:r>
            <a:br>
              <a:rPr lang="fr-FR" dirty="0"/>
            </a:b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39FCE2D-8EAD-035C-04F1-FAAFA833B912}"/>
              </a:ext>
            </a:extLst>
          </p:cNvPr>
          <p:cNvSpPr txBox="1"/>
          <p:nvPr/>
        </p:nvSpPr>
        <p:spPr>
          <a:xfrm>
            <a:off x="509172" y="4061534"/>
            <a:ext cx="115243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600" dirty="0"/>
          </a:p>
          <a:p>
            <a:r>
              <a:rPr lang="fr-FR" sz="1600" dirty="0"/>
              <a:t> Manifestations : 	Une baisse est constatée sur le festival des Galettes de </a:t>
            </a:r>
            <a:r>
              <a:rPr lang="fr-FR" sz="1600" dirty="0">
                <a:solidFill>
                  <a:srgbClr val="FF0000"/>
                </a:solidFill>
              </a:rPr>
              <a:t>-2 430 € </a:t>
            </a:r>
            <a:r>
              <a:rPr lang="fr-FR" sz="1600" dirty="0"/>
              <a:t>par rapport à 2023,  et une baisse de </a:t>
            </a:r>
            <a:r>
              <a:rPr lang="fr-FR" sz="1600" dirty="0">
                <a:solidFill>
                  <a:srgbClr val="FF0000"/>
                </a:solidFill>
              </a:rPr>
              <a:t>-2 100 € </a:t>
            </a:r>
            <a:r>
              <a:rPr lang="fr-FR" sz="1600" dirty="0"/>
              <a:t>sur 		les entrées du Gala du mois d’octobre 2024.</a:t>
            </a:r>
          </a:p>
          <a:p>
            <a:endParaRPr lang="fr-FR" sz="1600" dirty="0"/>
          </a:p>
          <a:p>
            <a:r>
              <a:rPr lang="fr-FR" sz="1600" dirty="0"/>
              <a:t>Parrainages : 	En 2023 nous comptions 117 parrainages, en 2024 nous sommes à 183 parrainages soit une augmentation 			de </a:t>
            </a:r>
            <a:r>
              <a:rPr lang="fr-FR" sz="1600" dirty="0">
                <a:solidFill>
                  <a:srgbClr val="00B050"/>
                </a:solidFill>
              </a:rPr>
              <a:t>+56,41 %, </a:t>
            </a:r>
            <a:r>
              <a:rPr lang="fr-FR" sz="1600" dirty="0"/>
              <a:t>et 84 adhésions sur 2024 contre 49 en 2023.</a:t>
            </a:r>
            <a:endParaRPr lang="fr-FR" sz="1600" dirty="0">
              <a:solidFill>
                <a:srgbClr val="00B050"/>
              </a:solidFill>
            </a:endParaRPr>
          </a:p>
          <a:p>
            <a:endParaRPr lang="fr-FR" sz="1600" dirty="0">
              <a:solidFill>
                <a:srgbClr val="00B050"/>
              </a:solidFill>
            </a:endParaRPr>
          </a:p>
          <a:p>
            <a:r>
              <a:rPr lang="fr-FR" sz="1600" dirty="0"/>
              <a:t>Dons et mécénat :	Les dons ponctuels versés en plus des parrainages ont été imputés directement dans le compte de chaque			« parrainages », a noter également en écart dû à 2 versements de dons effectués sur 2023 d’un montant de 9 100 € 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D3AE16CE-925E-2266-D9A2-2194F03E23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6705589"/>
              </p:ext>
            </p:extLst>
          </p:nvPr>
        </p:nvGraphicFramePr>
        <p:xfrm>
          <a:off x="7110828" y="924783"/>
          <a:ext cx="45720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3DF697C1-9917-BE53-74C9-DAD59BBAFE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926611"/>
              </p:ext>
            </p:extLst>
          </p:nvPr>
        </p:nvGraphicFramePr>
        <p:xfrm>
          <a:off x="630174" y="1123982"/>
          <a:ext cx="5953505" cy="2305016"/>
        </p:xfrm>
        <a:graphic>
          <a:graphicData uri="http://schemas.openxmlformats.org/drawingml/2006/table">
            <a:tbl>
              <a:tblPr/>
              <a:tblGrid>
                <a:gridCol w="2602838">
                  <a:extLst>
                    <a:ext uri="{9D8B030D-6E8A-4147-A177-3AD203B41FA5}">
                      <a16:colId xmlns:a16="http://schemas.microsoft.com/office/drawing/2014/main" val="281896294"/>
                    </a:ext>
                  </a:extLst>
                </a:gridCol>
                <a:gridCol w="1116889">
                  <a:extLst>
                    <a:ext uri="{9D8B030D-6E8A-4147-A177-3AD203B41FA5}">
                      <a16:colId xmlns:a16="http://schemas.microsoft.com/office/drawing/2014/main" val="2849695192"/>
                    </a:ext>
                  </a:extLst>
                </a:gridCol>
                <a:gridCol w="1116889">
                  <a:extLst>
                    <a:ext uri="{9D8B030D-6E8A-4147-A177-3AD203B41FA5}">
                      <a16:colId xmlns:a16="http://schemas.microsoft.com/office/drawing/2014/main" val="4220519395"/>
                    </a:ext>
                  </a:extLst>
                </a:gridCol>
                <a:gridCol w="1116889">
                  <a:extLst>
                    <a:ext uri="{9D8B030D-6E8A-4147-A177-3AD203B41FA5}">
                      <a16:colId xmlns:a16="http://schemas.microsoft.com/office/drawing/2014/main" val="1658550612"/>
                    </a:ext>
                  </a:extLst>
                </a:gridCol>
              </a:tblGrid>
              <a:tr h="28812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1418573"/>
                  </a:ext>
                </a:extLst>
              </a:tr>
              <a:tr h="28812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Ventes produits finis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8 540 €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8 362 €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2,08%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826019"/>
                  </a:ext>
                </a:extLst>
              </a:tr>
              <a:tr h="28812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Manifestations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25 220 €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16 596 €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538530"/>
                  </a:ext>
                </a:extLst>
              </a:tr>
              <a:tr h="28812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Parrainages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31 931 €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46 706 €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46,270%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812664"/>
                  </a:ext>
                </a:extLst>
              </a:tr>
              <a:tr h="28812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Dons, mécenat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17 370 €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11 477 €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33,930%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6993715"/>
                  </a:ext>
                </a:extLst>
              </a:tr>
              <a:tr h="28812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Adhésions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1 715 €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1 773 €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3,36%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089534"/>
                  </a:ext>
                </a:extLst>
              </a:tr>
              <a:tr h="28812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Produits exceptionnels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3752129"/>
                  </a:ext>
                </a:extLst>
              </a:tr>
              <a:tr h="28812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DES PRODUITS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84 779 €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84 914 €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0,470%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054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899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588C15-1B9C-3526-4E36-5BDAA7877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R</a:t>
            </a:r>
            <a:r>
              <a:rPr lang="fr-FR" dirty="0">
                <a:cs typeface="Arial" panose="020B0604020202020204" pitchFamily="34" charset="0"/>
              </a:rPr>
              <a:t>É</a:t>
            </a:r>
            <a:r>
              <a:rPr lang="fr-FR" dirty="0"/>
              <a:t>SULTAT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99590551-F8D2-DE09-25B8-4F6DB0560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036755"/>
              </p:ext>
            </p:extLst>
          </p:nvPr>
        </p:nvGraphicFramePr>
        <p:xfrm>
          <a:off x="2660904" y="2139696"/>
          <a:ext cx="6349747" cy="2337848"/>
        </p:xfrm>
        <a:graphic>
          <a:graphicData uri="http://schemas.openxmlformats.org/drawingml/2006/table">
            <a:tbl>
              <a:tblPr/>
              <a:tblGrid>
                <a:gridCol w="2776072">
                  <a:extLst>
                    <a:ext uri="{9D8B030D-6E8A-4147-A177-3AD203B41FA5}">
                      <a16:colId xmlns:a16="http://schemas.microsoft.com/office/drawing/2014/main" val="2513202333"/>
                    </a:ext>
                  </a:extLst>
                </a:gridCol>
                <a:gridCol w="1191225">
                  <a:extLst>
                    <a:ext uri="{9D8B030D-6E8A-4147-A177-3AD203B41FA5}">
                      <a16:colId xmlns:a16="http://schemas.microsoft.com/office/drawing/2014/main" val="4255127423"/>
                    </a:ext>
                  </a:extLst>
                </a:gridCol>
                <a:gridCol w="1191225">
                  <a:extLst>
                    <a:ext uri="{9D8B030D-6E8A-4147-A177-3AD203B41FA5}">
                      <a16:colId xmlns:a16="http://schemas.microsoft.com/office/drawing/2014/main" val="406713420"/>
                    </a:ext>
                  </a:extLst>
                </a:gridCol>
                <a:gridCol w="1191225">
                  <a:extLst>
                    <a:ext uri="{9D8B030D-6E8A-4147-A177-3AD203B41FA5}">
                      <a16:colId xmlns:a16="http://schemas.microsoft.com/office/drawing/2014/main" val="2957791483"/>
                    </a:ext>
                  </a:extLst>
                </a:gridCol>
              </a:tblGrid>
              <a:tr h="5844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7166232"/>
                  </a:ext>
                </a:extLst>
              </a:tr>
              <a:tr h="5844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CHARGES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81 795 €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80 033 €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388600"/>
                          </a:solidFill>
                          <a:effectLst/>
                          <a:latin typeface="Calibri" panose="020F0502020204030204" pitchFamily="34" charset="0"/>
                        </a:rPr>
                        <a:t>2,15%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231566"/>
                  </a:ext>
                </a:extLst>
              </a:tr>
              <a:tr h="5844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DES PRODUITS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84 779 €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84 914 €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0,15%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3044184"/>
                  </a:ext>
                </a:extLst>
              </a:tr>
              <a:tr h="5844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RESULTAT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2 984 €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4 881 €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63,57%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602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151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E2F6AB4-20C8-06F7-9145-F8AB42BA4C21}"/>
              </a:ext>
            </a:extLst>
          </p:cNvPr>
          <p:cNvSpPr/>
          <p:nvPr/>
        </p:nvSpPr>
        <p:spPr>
          <a:xfrm>
            <a:off x="5823751" y="2876365"/>
            <a:ext cx="6332244" cy="193604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31F8FFD-27B7-520E-7375-9F459A6133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09" y="202248"/>
            <a:ext cx="5675712" cy="610711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6371A1E-2844-34FE-AA17-C74FB0BDB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3751" y="98768"/>
            <a:ext cx="6217920" cy="225124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0B2D1149-7411-1877-545B-FC1DA28F37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2940" y="2938786"/>
            <a:ext cx="6053865" cy="1811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447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11C58C-AC32-43AB-5644-E2599A830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CONTRIBUTIONS VOLONTAIRES EN NATURE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54A68CD-094E-5CB8-3645-5336E31218C0}"/>
              </a:ext>
            </a:extLst>
          </p:cNvPr>
          <p:cNvSpPr txBox="1"/>
          <p:nvPr/>
        </p:nvSpPr>
        <p:spPr>
          <a:xfrm>
            <a:off x="705035" y="1886362"/>
            <a:ext cx="1033360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b="0" i="0" dirty="0">
                <a:solidFill>
                  <a:srgbClr val="13020E"/>
                </a:solidFill>
                <a:effectLst/>
                <a:latin typeface="Gudea"/>
              </a:rPr>
              <a:t>La valorisation des </a:t>
            </a:r>
            <a:r>
              <a:rPr lang="fr-FR" b="0" i="0" dirty="0">
                <a:solidFill>
                  <a:srgbClr val="FF0000"/>
                </a:solidFill>
                <a:effectLst/>
                <a:latin typeface="Gudea"/>
              </a:rPr>
              <a:t>contributions volontaires effectuées à titre gratuit n’a aucune incidence sur le résultat </a:t>
            </a:r>
            <a:r>
              <a:rPr lang="fr-FR" b="0" i="0" dirty="0">
                <a:solidFill>
                  <a:srgbClr val="13020E"/>
                </a:solidFill>
                <a:effectLst/>
                <a:latin typeface="Gudea"/>
              </a:rPr>
              <a:t>comptable de l’association, mais a pour but de donner une image fidèle des activités et du patrimoine de celle-ci. Ainsi, les contributions volontaires sont un élément essentiel de la spécificité des associations et présente un intérêt pour :</a:t>
            </a:r>
          </a:p>
          <a:p>
            <a:pPr algn="l"/>
            <a:endParaRPr lang="fr-FR" b="0" i="0" dirty="0">
              <a:solidFill>
                <a:srgbClr val="13020E"/>
              </a:solidFill>
              <a:effectLst/>
              <a:latin typeface="Gudea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13020E"/>
                </a:solidFill>
                <a:effectLst/>
                <a:latin typeface="Gudea"/>
              </a:rPr>
              <a:t>démontrer</a:t>
            </a:r>
            <a:r>
              <a:rPr lang="fr-FR" b="0" i="0" dirty="0">
                <a:solidFill>
                  <a:srgbClr val="13020E"/>
                </a:solidFill>
                <a:effectLst/>
                <a:latin typeface="Gudea"/>
              </a:rPr>
              <a:t>, par la valorisation d’apports importants, </a:t>
            </a:r>
            <a:r>
              <a:rPr lang="fr-FR" b="1" i="0" dirty="0">
                <a:solidFill>
                  <a:srgbClr val="13020E"/>
                </a:solidFill>
                <a:effectLst/>
                <a:latin typeface="Gudea"/>
              </a:rPr>
              <a:t>l’autofinancement d’une partie de l’activité</a:t>
            </a:r>
            <a:r>
              <a:rPr lang="fr-FR" b="0" i="0" dirty="0">
                <a:solidFill>
                  <a:srgbClr val="13020E"/>
                </a:solidFill>
                <a:effectLst/>
                <a:latin typeface="Gudea"/>
              </a:rPr>
              <a:t>, le financement public se trouvant de fait atténué 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13020E"/>
                </a:solidFill>
                <a:effectLst/>
                <a:latin typeface="Gudea"/>
              </a:rPr>
              <a:t>souligner le dynamisme d’une association</a:t>
            </a:r>
            <a:r>
              <a:rPr lang="fr-FR" b="0" i="0" dirty="0">
                <a:solidFill>
                  <a:srgbClr val="13020E"/>
                </a:solidFill>
                <a:effectLst/>
                <a:latin typeface="Gudea"/>
              </a:rPr>
              <a:t> en mettant en évidence sa capacité à mobiliser des bénévoles et des prestations gratuites en nature 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13020E"/>
                </a:solidFill>
                <a:effectLst/>
                <a:latin typeface="Gudea"/>
              </a:rPr>
              <a:t>évaluer le poids financier du bénévolat</a:t>
            </a:r>
            <a:r>
              <a:rPr lang="fr-FR" b="0" i="0" dirty="0">
                <a:solidFill>
                  <a:srgbClr val="13020E"/>
                </a:solidFill>
                <a:effectLst/>
                <a:latin typeface="Gudea"/>
              </a:rPr>
              <a:t>, des dons et services en nature 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rgbClr val="13020E"/>
                </a:solidFill>
                <a:effectLst/>
                <a:latin typeface="Gudea"/>
              </a:rPr>
              <a:t>identifier la dépendance au bénévolat</a:t>
            </a:r>
            <a:r>
              <a:rPr lang="fr-FR" b="0" i="0" dirty="0">
                <a:solidFill>
                  <a:srgbClr val="13020E"/>
                </a:solidFill>
                <a:effectLst/>
                <a:latin typeface="Gudea"/>
              </a:rPr>
              <a:t>, et en cas de diminution de cette aide, évaluer le besoin de financement supplémentaire.</a:t>
            </a:r>
          </a:p>
        </p:txBody>
      </p:sp>
    </p:spTree>
    <p:extLst>
      <p:ext uri="{BB962C8B-B14F-4D97-AF65-F5344CB8AC3E}">
        <p14:creationId xmlns:p14="http://schemas.microsoft.com/office/powerpoint/2010/main" val="2216929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E7C827-F57A-7A46-CC2D-054199123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</a:t>
            </a:r>
            <a:r>
              <a:rPr lang="fr-FR" dirty="0">
                <a:cs typeface="Arial" panose="020B0604020202020204" pitchFamily="34" charset="0"/>
              </a:rPr>
              <a:t>É</a:t>
            </a:r>
            <a:r>
              <a:rPr lang="fr-FR" dirty="0"/>
              <a:t>TAIL DES CONTRIBUTIONS VOLONTAIRES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391E06-2456-0720-28CF-24065C9CA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506029"/>
            <a:ext cx="5181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u="sng" dirty="0"/>
              <a:t>Heures de bénévolat</a:t>
            </a:r>
          </a:p>
          <a:p>
            <a:pPr marL="0" indent="0">
              <a:buNone/>
            </a:pPr>
            <a:r>
              <a:rPr lang="fr-FR" dirty="0"/>
              <a:t>Rando :		30 h</a:t>
            </a:r>
          </a:p>
          <a:p>
            <a:pPr marL="0" indent="0">
              <a:buNone/>
            </a:pPr>
            <a:r>
              <a:rPr lang="fr-FR" dirty="0"/>
              <a:t>Loto :			50 h</a:t>
            </a:r>
          </a:p>
          <a:p>
            <a:pPr marL="0" indent="0">
              <a:buNone/>
            </a:pPr>
            <a:r>
              <a:rPr lang="fr-FR" dirty="0"/>
              <a:t>Gala :			100 h</a:t>
            </a:r>
          </a:p>
          <a:p>
            <a:pPr marL="0" indent="0">
              <a:buNone/>
            </a:pPr>
            <a:r>
              <a:rPr lang="fr-FR" dirty="0"/>
              <a:t>Cambodge :		390 h</a:t>
            </a:r>
          </a:p>
          <a:p>
            <a:pPr marL="0" indent="0">
              <a:buNone/>
            </a:pPr>
            <a:r>
              <a:rPr lang="fr-FR" dirty="0"/>
              <a:t>Marchés :		70 h</a:t>
            </a:r>
          </a:p>
          <a:p>
            <a:pPr marL="0" indent="0">
              <a:buNone/>
            </a:pPr>
            <a:r>
              <a:rPr lang="fr-FR" dirty="0"/>
              <a:t>Administratif :	180 h</a:t>
            </a:r>
          </a:p>
          <a:p>
            <a:pPr marL="0" indent="0">
              <a:buNone/>
            </a:pPr>
            <a:r>
              <a:rPr lang="fr-FR" dirty="0"/>
              <a:t>Total heures 	820 heures</a:t>
            </a:r>
          </a:p>
          <a:p>
            <a:pPr marL="0" indent="0">
              <a:buNone/>
            </a:pPr>
            <a:r>
              <a:rPr lang="fr-FR" u="sng" dirty="0">
                <a:solidFill>
                  <a:srgbClr val="FF0000"/>
                </a:solidFill>
              </a:rPr>
              <a:t>Soit 9 889 €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C64615-8207-B4CB-BDA1-2786BA43FE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34100" y="1506029"/>
            <a:ext cx="5181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u="sng" dirty="0"/>
              <a:t>Mise à disposition des biens</a:t>
            </a:r>
          </a:p>
          <a:p>
            <a:pPr marL="0" indent="0" algn="ctr">
              <a:buNone/>
            </a:pPr>
            <a:r>
              <a:rPr lang="fr-FR" dirty="0"/>
              <a:t>Réservations de la salle 2024</a:t>
            </a:r>
          </a:p>
          <a:p>
            <a:pPr marL="0" indent="0" algn="ctr">
              <a:buNone/>
            </a:pPr>
            <a:r>
              <a:rPr lang="fr-FR" dirty="0"/>
              <a:t>8 600 €</a:t>
            </a:r>
          </a:p>
          <a:p>
            <a:pPr marL="0" indent="0" algn="ctr">
              <a:buNone/>
            </a:pPr>
            <a:r>
              <a:rPr lang="fr-FR" dirty="0"/>
              <a:t>Repas du gala sur fond propre</a:t>
            </a:r>
          </a:p>
          <a:p>
            <a:pPr marL="0" indent="0" algn="ctr">
              <a:buNone/>
            </a:pPr>
            <a:r>
              <a:rPr lang="fr-FR" dirty="0"/>
              <a:t>1 500 €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u="sng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FR" u="sng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u="sng" dirty="0">
                <a:solidFill>
                  <a:srgbClr val="FF0000"/>
                </a:solidFill>
              </a:rPr>
              <a:t>Soit un total de 10 100 €</a:t>
            </a:r>
          </a:p>
        </p:txBody>
      </p:sp>
    </p:spTree>
    <p:extLst>
      <p:ext uri="{BB962C8B-B14F-4D97-AF65-F5344CB8AC3E}">
        <p14:creationId xmlns:p14="http://schemas.microsoft.com/office/powerpoint/2010/main" val="832731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736</Words>
  <Application>Microsoft Office PowerPoint</Application>
  <PresentationFormat>Grand écran</PresentationFormat>
  <Paragraphs>151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Gudea</vt:lpstr>
      <vt:lpstr>Thème Office</vt:lpstr>
      <vt:lpstr>Assemblée générale 2025 (Exercice 2024)</vt:lpstr>
      <vt:lpstr>CHARGES 2024</vt:lpstr>
      <vt:lpstr>PRODUITS 2024 </vt:lpstr>
      <vt:lpstr>RÉSULTAT</vt:lpstr>
      <vt:lpstr>Présentation PowerPoint</vt:lpstr>
      <vt:lpstr>CONTRIBUTIONS VOLONTAIRES EN NATURE</vt:lpstr>
      <vt:lpstr>DÉTAIL DES CONTRIBUTIONS VOLONTAIRES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Assemblée générale 2024</dc:title>
  <dc:creator>Stephanie LEQUITTE</dc:creator>
  <cp:lastModifiedBy>Stephanie LEQUITTE</cp:lastModifiedBy>
  <cp:revision>14</cp:revision>
  <cp:lastPrinted>2024-05-29T13:28:08Z</cp:lastPrinted>
  <dcterms:created xsi:type="dcterms:W3CDTF">2024-05-29T08:38:04Z</dcterms:created>
  <dcterms:modified xsi:type="dcterms:W3CDTF">2025-11-06T09:05:12Z</dcterms:modified>
</cp:coreProperties>
</file>